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7" r:id="rId7"/>
    <p:sldId id="268" r:id="rId8"/>
    <p:sldId id="269" r:id="rId9"/>
    <p:sldId id="260" r:id="rId10"/>
    <p:sldId id="261" r:id="rId11"/>
    <p:sldId id="262" r:id="rId12"/>
    <p:sldId id="264" r:id="rId13"/>
    <p:sldId id="270" r:id="rId14"/>
    <p:sldId id="265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800000"/>
    <a:srgbClr val="BC0000"/>
    <a:srgbClr val="740000"/>
    <a:srgbClr val="FF3F3F"/>
    <a:srgbClr val="460000"/>
    <a:srgbClr val="500000"/>
    <a:srgbClr val="360000"/>
    <a:srgbClr val="FF0000"/>
    <a:srgbClr val="4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3868-3B99-13D4-5BA8-B7689B306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2A54D-BA07-9890-E60F-0F83E2AA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57A2F-B039-909F-55CB-2E7310888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4D6F7-2328-FAD2-B27B-3DEA1B81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F6E62-EC0D-1232-09D7-B8ED2666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4322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AB1B-3017-6575-7DF6-432F6978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FED58-CC7E-D4BB-EF37-48FBC0ECE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07487-F372-4F39-0AEB-26E11769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800CF-BC13-38B2-7CE7-A17DB369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D58E6-C853-7593-6C3F-9D02D761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025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41540-19F8-9026-A089-99F670370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21D72-305C-AC76-4C1D-3657AC41E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90589-8C05-205A-0372-915141426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E98EC-BBEB-83BA-FAA2-3B604835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4CE53-019C-F563-15E6-EE1C49B5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15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DEF8-9BD6-D9E2-A0B6-57F3BACD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87D09-2FF5-DCD5-D2CE-E28BBA41F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C7952-7BA3-A484-A8F5-AE10AFCD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62ED0-361A-EF43-9DAC-91EC0945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6F3EF-B5BB-B4B1-CF1F-7D0AAC10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328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4585-2BDD-52C7-B279-034B5604C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47CD1-64B0-8E71-0E15-9F10282B7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3D8DB-AA83-4190-C233-D9866112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CA4EB-9059-795A-9633-F8B94F95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2582F-FE1D-8B43-DAE2-F31F0118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906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0F7A-30FE-74B5-6706-A667D89B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70BF4-FC71-297F-A145-5F32E2A1D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A8F61-850A-126A-3E99-054837166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4DCE8-FD58-7EF6-18A7-F3920E58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DF37D-3819-6C31-EDCA-559ECEF6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9B3B2-70EC-907C-9E31-A2060377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704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E2DC-7D04-10F4-4289-E8BCCD15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B17B1-37D8-D64A-993B-6C80A8112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CAD17-6752-1870-5714-07A3E63E3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A6F7D-F687-E240-B438-D4A86B387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36C790-B3F9-22DF-AE77-88E222415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37B9E6-2986-6BEF-87C6-447C46AB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FFD8A-C392-E5F6-B1AE-3F66D802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63BD2-0F50-C707-F0D6-D47F3B78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129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C33C-D985-F838-0148-366392B5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0FBE4-256A-C2C4-C9A5-0A65406E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649B0-DD94-D8F3-3667-F739565D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5DFBC-DA29-5552-A0E4-63AF39E2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342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5A652-7793-1076-D83E-D2E3BD96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A90E1-46B2-E029-8440-4DECC371F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9F8F0-71AD-842F-C157-23F4679B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339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E4A4-21B4-54EC-A97E-7A5F52A3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9774-7FE8-F26C-6FF4-57A3095A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E4394-50CE-28EA-14DB-DAA25587E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97581-40A2-B118-35AA-13CDAA086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61F33-A5FD-8150-AD1E-0F5CEDBE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8ADF1-974B-7B23-BE1C-10D785DF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4435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78A4-C78F-BC35-6137-130AB82F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64C6A-42EA-38B2-ED06-94569BBCA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67FA6-E420-B727-9DF2-39BDA8A57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3206E-601B-398B-5416-9C5D50DB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2B6CB-3B47-BA25-975D-A8D1726A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492EB-58BF-1671-7001-76E898A36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630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B50E8-AE52-31CC-E6AB-5292EABC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2876E-DED8-9995-FB61-5741D81DF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CDFA9-B5EA-2B59-AFA3-9053B0DA3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5E0F4-1C19-4BB8-911A-0522B41C32BB}" type="datetimeFigureOut">
              <a:rPr lang="en-PH" smtClean="0"/>
              <a:t>18/11/2024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A2D8A-547F-2DCE-17F4-EC2764B37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5AAFB-9344-504B-3EA1-8E79DDE1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083FB4-EA56-452D-B2DB-9CD07092404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355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llie1080/linear-search-datastruc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BF465E16-175E-DD00-D2A0-0FCA5B03693E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0D8E61-471E-DB86-65EC-6839AB8B4B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36B0DD99-5313-FD9C-C0AA-DCA9FAEE2ABC}"/>
              </a:ext>
            </a:extLst>
          </p:cNvPr>
          <p:cNvSpPr/>
          <p:nvPr/>
        </p:nvSpPr>
        <p:spPr>
          <a:xfrm flipV="1">
            <a:off x="0" y="6695"/>
            <a:ext cx="12192000" cy="2021841"/>
          </a:xfrm>
          <a:prstGeom prst="rtTriangl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366271-950F-49D7-67E0-83CBC40FF3A4}"/>
              </a:ext>
            </a:extLst>
          </p:cNvPr>
          <p:cNvGrpSpPr/>
          <p:nvPr/>
        </p:nvGrpSpPr>
        <p:grpSpPr>
          <a:xfrm>
            <a:off x="416801" y="234057"/>
            <a:ext cx="5318379" cy="631703"/>
            <a:chOff x="416801" y="234057"/>
            <a:chExt cx="5318379" cy="6317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7F10AF5-A16A-BBA8-B880-DEE3FF9910C7}"/>
                </a:ext>
              </a:extLst>
            </p:cNvPr>
            <p:cNvGrpSpPr/>
            <p:nvPr/>
          </p:nvGrpSpPr>
          <p:grpSpPr>
            <a:xfrm>
              <a:off x="416801" y="249793"/>
              <a:ext cx="1168924" cy="600230"/>
              <a:chOff x="558276" y="485861"/>
              <a:chExt cx="1074420" cy="551704"/>
            </a:xfrm>
          </p:grpSpPr>
          <p:pic>
            <p:nvPicPr>
              <p:cNvPr id="6" name="Picture 5" descr="A logo for a college of computing and multimedia studies&#10;&#10;Description automatically generated">
                <a:extLst>
                  <a:ext uri="{FF2B5EF4-FFF2-40B4-BE49-F238E27FC236}">
                    <a16:creationId xmlns:a16="http://schemas.microsoft.com/office/drawing/2014/main" id="{939FFDE3-32D5-F007-DB04-CFC9D2877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901" y="521573"/>
                <a:ext cx="488795" cy="480279"/>
              </a:xfrm>
              <a:prstGeom prst="rect">
                <a:avLst/>
              </a:prstGeom>
            </p:spPr>
          </p:pic>
          <p:pic>
            <p:nvPicPr>
              <p:cNvPr id="1026" name="Picture 2" descr="Manuel S. Enverga University Foundation - Wikipedia">
                <a:extLst>
                  <a:ext uri="{FF2B5EF4-FFF2-40B4-BE49-F238E27FC236}">
                    <a16:creationId xmlns:a16="http://schemas.microsoft.com/office/drawing/2014/main" id="{46468203-76C4-95AC-2249-A1834BB838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276" y="485861"/>
                <a:ext cx="551704" cy="551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5C94135-1A66-6E88-D62A-F28BE4C0A8F7}"/>
                </a:ext>
              </a:extLst>
            </p:cNvPr>
            <p:cNvGrpSpPr/>
            <p:nvPr/>
          </p:nvGrpSpPr>
          <p:grpSpPr>
            <a:xfrm>
              <a:off x="1600060" y="234057"/>
              <a:ext cx="4135120" cy="631703"/>
              <a:chOff x="1615440" y="485126"/>
              <a:chExt cx="4135120" cy="63170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D1B27B-5AA5-DE9C-25F2-042FC64C6F5A}"/>
                  </a:ext>
                </a:extLst>
              </p:cNvPr>
              <p:cNvSpPr txBox="1"/>
              <p:nvPr/>
            </p:nvSpPr>
            <p:spPr>
              <a:xfrm>
                <a:off x="1615440" y="485126"/>
                <a:ext cx="4135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Bahnschrift" panose="020B0502040204020203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MANUEL S. ENVERGA UNIVERSITY FOUNDATION </a:t>
                </a:r>
                <a:endParaRPr lang="en-PH" sz="1200" dirty="0">
                  <a:latin typeface="Bahnschrift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EE5FDD-C651-5B75-CFC8-30ACC40BA174}"/>
                  </a:ext>
                </a:extLst>
              </p:cNvPr>
              <p:cNvSpPr txBox="1"/>
              <p:nvPr/>
            </p:nvSpPr>
            <p:spPr>
              <a:xfrm>
                <a:off x="1615440" y="662478"/>
                <a:ext cx="4135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800000"/>
                    </a:solidFill>
                    <a:latin typeface="Bahnschrift" panose="020B0502040204020203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COLLEGE OF COMPUTING AND MULTIMEDIA STUDIES</a:t>
                </a:r>
                <a:endParaRPr lang="en-PH" sz="1200" b="1" dirty="0">
                  <a:solidFill>
                    <a:srgbClr val="800000"/>
                  </a:solidFill>
                  <a:latin typeface="Bahnschrift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F5E878-8D60-EF27-43C8-A8B53006ABED}"/>
                  </a:ext>
                </a:extLst>
              </p:cNvPr>
              <p:cNvSpPr txBox="1"/>
              <p:nvPr/>
            </p:nvSpPr>
            <p:spPr>
              <a:xfrm>
                <a:off x="1615440" y="839830"/>
                <a:ext cx="4135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D6A300"/>
                    </a:solidFill>
                    <a:latin typeface="Bahnschrift" panose="020B0502040204020203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CHED CENTER OF DEVELOPMENT IN IT EDUCATION</a:t>
                </a:r>
                <a:endParaRPr lang="en-PH" sz="1200" b="1" dirty="0">
                  <a:solidFill>
                    <a:srgbClr val="D6A300"/>
                  </a:solidFill>
                  <a:latin typeface="Bahnschrift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</p:grpSp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95094E43-D26A-A3FF-ECCE-3B3ED019BF0B}"/>
              </a:ext>
            </a:extLst>
          </p:cNvPr>
          <p:cNvSpPr/>
          <p:nvPr/>
        </p:nvSpPr>
        <p:spPr>
          <a:xfrm flipH="1">
            <a:off x="0" y="4836159"/>
            <a:ext cx="12192000" cy="2021841"/>
          </a:xfrm>
          <a:prstGeom prst="rtTriangl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E3FA0738-9AC6-2FE1-1174-4F8140133F10}"/>
              </a:ext>
            </a:extLst>
          </p:cNvPr>
          <p:cNvSpPr/>
          <p:nvPr/>
        </p:nvSpPr>
        <p:spPr>
          <a:xfrm rot="21045210">
            <a:off x="-525520" y="1031676"/>
            <a:ext cx="13228932" cy="4773057"/>
          </a:xfrm>
          <a:prstGeom prst="parallelogram">
            <a:avLst>
              <a:gd name="adj" fmla="val 16122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6C8231C9-B72A-9F90-9D2F-F0A479A6B4C7}"/>
              </a:ext>
            </a:extLst>
          </p:cNvPr>
          <p:cNvSpPr/>
          <p:nvPr/>
        </p:nvSpPr>
        <p:spPr>
          <a:xfrm rot="21045210">
            <a:off x="-559285" y="827962"/>
            <a:ext cx="13280443" cy="5199907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72F767-E6B3-9363-2CF5-89D4BB79AC42}"/>
              </a:ext>
            </a:extLst>
          </p:cNvPr>
          <p:cNvSpPr txBox="1"/>
          <p:nvPr/>
        </p:nvSpPr>
        <p:spPr>
          <a:xfrm>
            <a:off x="3005560" y="1843951"/>
            <a:ext cx="61808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LINEAR</a:t>
            </a:r>
            <a:endParaRPr lang="en-PH" sz="100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B71E8-8A6D-F313-6887-EFAD13130639}"/>
              </a:ext>
            </a:extLst>
          </p:cNvPr>
          <p:cNvSpPr txBox="1"/>
          <p:nvPr/>
        </p:nvSpPr>
        <p:spPr>
          <a:xfrm>
            <a:off x="3005560" y="2904405"/>
            <a:ext cx="61808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SEARCH</a:t>
            </a:r>
            <a:endParaRPr lang="en-PH" sz="100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69F21-48D9-1608-8C57-7C6F84DD1E27}"/>
              </a:ext>
            </a:extLst>
          </p:cNvPr>
          <p:cNvSpPr txBox="1"/>
          <p:nvPr/>
        </p:nvSpPr>
        <p:spPr>
          <a:xfrm>
            <a:off x="6318783" y="4307544"/>
            <a:ext cx="378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  <a:latin typeface="Bahnschrift Light" panose="020B0502040204020203" pitchFamily="34" charset="0"/>
              </a:rPr>
              <a:t>ALGORITHM</a:t>
            </a:r>
            <a:endParaRPr lang="en-PH" sz="3600" dirty="0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1A767C9-0503-8E01-CE6E-C5B4AFC90A2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104202" y="5453370"/>
            <a:ext cx="1516882" cy="11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D3B9DC-9B5A-162E-6D19-46A5AE0D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AB04EAC-008A-0D8C-6E75-96F05690E107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A48418-6366-F697-5BE2-25C3C4DF61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8F0C8D0D-120F-A6E2-2AEA-3AE1A8AD289E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F2E8F66-F861-FA81-87DE-9C77BD5E90DD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27895BAC-71CA-E6F0-8FAC-94711CD74FDC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32D104-EE22-4DC9-9F65-6EB8BA988F3E}"/>
              </a:ext>
            </a:extLst>
          </p:cNvPr>
          <p:cNvSpPr txBox="1"/>
          <p:nvPr/>
        </p:nvSpPr>
        <p:spPr>
          <a:xfrm>
            <a:off x="750253" y="218826"/>
            <a:ext cx="1100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Disadvantages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of Linear Search</a:t>
            </a:r>
            <a:endParaRPr lang="en-PH" sz="54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C49948-C11A-9F67-DD2A-438A2D1005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F8F3E4-B0C0-4861-A55E-005F1D09C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BD460-FAAC-D837-0898-394EC32DC3E7}"/>
              </a:ext>
            </a:extLst>
          </p:cNvPr>
          <p:cNvSpPr txBox="1"/>
          <p:nvPr/>
        </p:nvSpPr>
        <p:spPr>
          <a:xfrm>
            <a:off x="750253" y="1913367"/>
            <a:ext cx="10686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Linear search has a time complexity of O(N), which in turn makes it slow for large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Not suitable for large arrays.</a:t>
            </a:r>
            <a:endParaRPr lang="en-PH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4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A5D996-0EBB-F65E-BF89-0C2E3D56A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DFF6F578-4E53-254D-2489-9C4C2EC06A38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2B7E5BC-58C2-F93E-92C0-AE2FBB35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A4390F5C-CD19-F7C3-83F8-52828D8D4F29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E210754-8AD8-49A6-3F19-CB5F11128CBF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2D7E3DAC-B933-1687-5C94-518C05799430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F94EE4-1101-6C86-BC1D-E13707E18F8B}"/>
              </a:ext>
            </a:extLst>
          </p:cNvPr>
          <p:cNvSpPr txBox="1"/>
          <p:nvPr/>
        </p:nvSpPr>
        <p:spPr>
          <a:xfrm>
            <a:off x="750253" y="218826"/>
            <a:ext cx="1100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Pseudocode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Algorithm</a:t>
            </a:r>
            <a:endParaRPr lang="en-PH" sz="5400" dirty="0">
              <a:solidFill>
                <a:srgbClr val="FFC000"/>
              </a:solidFill>
              <a:latin typeface="Bahnschrift Light" panose="020B05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861357-BF21-38CC-014E-377056DBBFC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EF2D8B-8DDD-3D30-75E5-470F5D539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215AC507-2296-0C79-E500-DF8900D77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7" y="2008645"/>
            <a:ext cx="4941408" cy="3574125"/>
          </a:xfrm>
          <a:prstGeom prst="rect">
            <a:avLst/>
          </a:prstGeom>
        </p:spPr>
      </p:pic>
      <p:pic>
        <p:nvPicPr>
          <p:cNvPr id="5" name="Picture 4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71CEA0F4-B11A-C746-568E-370D0DE6D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20" y="2057519"/>
            <a:ext cx="6617799" cy="35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8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7FEAE-0668-FB2F-93CC-C9EECE2B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EA068651-CC66-AF94-A1B5-2F2049D5602F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B98F25-C6CA-5D8B-9F05-B6E74A27C4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A83F7DEE-74F6-5D9E-548B-61299741E6FB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B8A31F-7B46-20E5-ECF6-C879A9D20D85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889C5C9-CA16-19E8-F89D-9E1F0BEEFB9E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697194-460A-2516-3090-2E4DDA81C62F}"/>
              </a:ext>
            </a:extLst>
          </p:cNvPr>
          <p:cNvSpPr txBox="1"/>
          <p:nvPr/>
        </p:nvSpPr>
        <p:spPr>
          <a:xfrm>
            <a:off x="750253" y="218826"/>
            <a:ext cx="1100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Examples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of Linear Search</a:t>
            </a:r>
            <a:endParaRPr lang="en-PH" sz="54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0D84DE-270D-7432-ADA5-2D9ACCB035E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127895-D8E3-E7A1-2D65-0FB665358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FEE60A64-F003-5C89-67FF-F42F40B16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99" y="1841149"/>
            <a:ext cx="2916363" cy="426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016DE323-B6EA-FA56-32A5-9C721A475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28"/>
          <a:stretch/>
        </p:blipFill>
        <p:spPr bwMode="auto">
          <a:xfrm>
            <a:off x="4401103" y="2092745"/>
            <a:ext cx="3095283" cy="37627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No description available.">
            <a:extLst>
              <a:ext uri="{FF2B5EF4-FFF2-40B4-BE49-F238E27FC236}">
                <a16:creationId xmlns:a16="http://schemas.microsoft.com/office/drawing/2014/main" id="{DA004A9B-1F3B-B4A3-B1F0-7D892F6E0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3"/>
          <a:stretch/>
        </p:blipFill>
        <p:spPr bwMode="auto">
          <a:xfrm>
            <a:off x="8124684" y="2195797"/>
            <a:ext cx="3417420" cy="3556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01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5579D-5348-2321-1B25-1AF103A7F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78FA815D-81B2-4BA6-50C8-181C2E5EC114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E43D23-0796-11FE-D499-CF8F1FDCB8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44B7077-8AC5-47AA-A79B-EA09030E7CF3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A0866C-6988-8786-572A-F88E5CAED78C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67B4445C-DE57-56BE-5660-39E095AB303E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E77E4-3F70-4874-B4BB-4DA613315BE6}"/>
              </a:ext>
            </a:extLst>
          </p:cNvPr>
          <p:cNvSpPr txBox="1"/>
          <p:nvPr/>
        </p:nvSpPr>
        <p:spPr>
          <a:xfrm>
            <a:off x="750253" y="218826"/>
            <a:ext cx="1100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Examples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of Linear Search</a:t>
            </a:r>
            <a:endParaRPr lang="en-PH" sz="54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911320-1EF4-818B-C4CF-FCC9D225B4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17C9D1E-CAF5-D304-4EBA-811841701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3" name="AutoShape 2" descr="No description available.">
            <a:extLst>
              <a:ext uri="{FF2B5EF4-FFF2-40B4-BE49-F238E27FC236}">
                <a16:creationId xmlns:a16="http://schemas.microsoft.com/office/drawing/2014/main" id="{94D24CB1-A0F8-13CD-DD45-4E191BCC56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5" name="Picture 4" descr="A screenshot of a math test&#10;&#10;Description automatically generated">
            <a:extLst>
              <a:ext uri="{FF2B5EF4-FFF2-40B4-BE49-F238E27FC236}">
                <a16:creationId xmlns:a16="http://schemas.microsoft.com/office/drawing/2014/main" id="{53FD5C87-220C-9A31-E989-B446060A5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91" y="1750932"/>
            <a:ext cx="4836091" cy="4340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rossword puzzle&#10;&#10;Description automatically generated">
            <a:extLst>
              <a:ext uri="{FF2B5EF4-FFF2-40B4-BE49-F238E27FC236}">
                <a16:creationId xmlns:a16="http://schemas.microsoft.com/office/drawing/2014/main" id="{0498B294-EDC2-1B91-3796-3E47FA845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74" y="1721340"/>
            <a:ext cx="3093139" cy="4369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079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8479B-1085-BCF7-4D82-176E60873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55F7EE9B-5A49-8473-A643-510E42737F07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412D81-3E3E-2D48-415B-B73BF46301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19D6FE5C-B95B-CD37-C2CD-14BD7CBB8F59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D19768-CF18-3F32-1E5A-813E4F76D387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21C74F36-D24B-B837-FE75-47C750B7ADE9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C304A-0B79-1E74-C87B-03916A4E8808}"/>
              </a:ext>
            </a:extLst>
          </p:cNvPr>
          <p:cNvSpPr txBox="1"/>
          <p:nvPr/>
        </p:nvSpPr>
        <p:spPr>
          <a:xfrm>
            <a:off x="750253" y="218826"/>
            <a:ext cx="1100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Source Code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Implementation</a:t>
            </a:r>
            <a:endParaRPr lang="en-PH" sz="54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5D992D-0B1E-ECEC-AA05-2B85C4D1F5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BFF5CE-0112-F81F-93D8-F49AE3ABF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6C2FC-BFFA-D164-E78A-8FBF64D7BA31}"/>
              </a:ext>
            </a:extLst>
          </p:cNvPr>
          <p:cNvSpPr txBox="1"/>
          <p:nvPr/>
        </p:nvSpPr>
        <p:spPr>
          <a:xfrm>
            <a:off x="750253" y="1913367"/>
            <a:ext cx="10686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https://github.com/Allie1080/linear-search-datastruct</a:t>
            </a:r>
            <a:endParaRPr lang="en-PH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2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1567D-D00B-6150-33DC-D131F332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185813A8-B9E3-7CA7-0762-7E8463485A7F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0E83FB-9269-8337-C536-2B5170556A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B8964379-17DA-5F25-A761-C97839E27174}"/>
              </a:ext>
            </a:extLst>
          </p:cNvPr>
          <p:cNvSpPr/>
          <p:nvPr/>
        </p:nvSpPr>
        <p:spPr>
          <a:xfrm flipV="1">
            <a:off x="0" y="6695"/>
            <a:ext cx="12192000" cy="2021841"/>
          </a:xfrm>
          <a:prstGeom prst="rtTriangl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D91F56-1788-4E25-3664-A05FB29D1D5D}"/>
              </a:ext>
            </a:extLst>
          </p:cNvPr>
          <p:cNvGrpSpPr/>
          <p:nvPr/>
        </p:nvGrpSpPr>
        <p:grpSpPr>
          <a:xfrm>
            <a:off x="416801" y="234057"/>
            <a:ext cx="5318379" cy="631703"/>
            <a:chOff x="416801" y="234057"/>
            <a:chExt cx="5318379" cy="6317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760C43-F03B-206F-422D-E9B425F3E430}"/>
                </a:ext>
              </a:extLst>
            </p:cNvPr>
            <p:cNvGrpSpPr/>
            <p:nvPr/>
          </p:nvGrpSpPr>
          <p:grpSpPr>
            <a:xfrm>
              <a:off x="416801" y="249793"/>
              <a:ext cx="1168924" cy="600230"/>
              <a:chOff x="558276" y="485861"/>
              <a:chExt cx="1074420" cy="551704"/>
            </a:xfrm>
          </p:grpSpPr>
          <p:pic>
            <p:nvPicPr>
              <p:cNvPr id="6" name="Picture 5" descr="A logo for a college of computing and multimedia studies&#10;&#10;Description automatically generated">
                <a:extLst>
                  <a:ext uri="{FF2B5EF4-FFF2-40B4-BE49-F238E27FC236}">
                    <a16:creationId xmlns:a16="http://schemas.microsoft.com/office/drawing/2014/main" id="{BD508B11-5566-645C-230F-9322DB9E8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901" y="521573"/>
                <a:ext cx="488795" cy="480279"/>
              </a:xfrm>
              <a:prstGeom prst="rect">
                <a:avLst/>
              </a:prstGeom>
            </p:spPr>
          </p:pic>
          <p:pic>
            <p:nvPicPr>
              <p:cNvPr id="1026" name="Picture 2" descr="Manuel S. Enverga University Foundation - Wikipedia">
                <a:extLst>
                  <a:ext uri="{FF2B5EF4-FFF2-40B4-BE49-F238E27FC236}">
                    <a16:creationId xmlns:a16="http://schemas.microsoft.com/office/drawing/2014/main" id="{DFA68927-5C16-6E55-29EE-A5A493516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276" y="485861"/>
                <a:ext cx="551704" cy="551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578D098-02FA-6B70-E662-54D44CC81C9E}"/>
                </a:ext>
              </a:extLst>
            </p:cNvPr>
            <p:cNvGrpSpPr/>
            <p:nvPr/>
          </p:nvGrpSpPr>
          <p:grpSpPr>
            <a:xfrm>
              <a:off x="1600060" y="234057"/>
              <a:ext cx="4135120" cy="631703"/>
              <a:chOff x="1615440" y="485126"/>
              <a:chExt cx="4135120" cy="63170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C91C56-B587-C5E9-2EF2-604F700F0B27}"/>
                  </a:ext>
                </a:extLst>
              </p:cNvPr>
              <p:cNvSpPr txBox="1"/>
              <p:nvPr/>
            </p:nvSpPr>
            <p:spPr>
              <a:xfrm>
                <a:off x="1615440" y="485126"/>
                <a:ext cx="4135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Bahnschrift" panose="020B0502040204020203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MANUEL S. ENVERGA UNIVERSITY FOUNDATION </a:t>
                </a:r>
                <a:endParaRPr lang="en-PH" sz="1200" dirty="0">
                  <a:latin typeface="Bahnschrift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83A05F-373F-9A00-15BA-8AD88F2B4335}"/>
                  </a:ext>
                </a:extLst>
              </p:cNvPr>
              <p:cNvSpPr txBox="1"/>
              <p:nvPr/>
            </p:nvSpPr>
            <p:spPr>
              <a:xfrm>
                <a:off x="1615440" y="662478"/>
                <a:ext cx="4135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800000"/>
                    </a:solidFill>
                    <a:latin typeface="Bahnschrift" panose="020B0502040204020203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COLLEGE OF COMPUTING AND MULTIMEDIA STUDIES</a:t>
                </a:r>
                <a:endParaRPr lang="en-PH" sz="1200" b="1" dirty="0">
                  <a:solidFill>
                    <a:srgbClr val="800000"/>
                  </a:solidFill>
                  <a:latin typeface="Bahnschrift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7A2F1B-7F3E-B783-B41B-3337DBCE9702}"/>
                  </a:ext>
                </a:extLst>
              </p:cNvPr>
              <p:cNvSpPr txBox="1"/>
              <p:nvPr/>
            </p:nvSpPr>
            <p:spPr>
              <a:xfrm>
                <a:off x="1615440" y="839830"/>
                <a:ext cx="4135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D6A300"/>
                    </a:solidFill>
                    <a:latin typeface="Bahnschrift" panose="020B0502040204020203" pitchFamily="34" charset="0"/>
                    <a:ea typeface="Sans Serif Collection" panose="020B0502040504020204" pitchFamily="34" charset="0"/>
                    <a:cs typeface="Sans Serif Collection" panose="020B0502040504020204" pitchFamily="34" charset="0"/>
                  </a:rPr>
                  <a:t>CHED CENTER OF DEVELOPMENT IN IT EDUCATION</a:t>
                </a:r>
                <a:endParaRPr lang="en-PH" sz="1200" b="1" dirty="0">
                  <a:solidFill>
                    <a:srgbClr val="D6A300"/>
                  </a:solidFill>
                  <a:latin typeface="Bahnschrift" panose="020B0502040204020203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</p:grpSp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75E31987-16A9-1D4C-88B3-C69E720BC568}"/>
              </a:ext>
            </a:extLst>
          </p:cNvPr>
          <p:cNvSpPr/>
          <p:nvPr/>
        </p:nvSpPr>
        <p:spPr>
          <a:xfrm flipH="1">
            <a:off x="0" y="4836159"/>
            <a:ext cx="12192000" cy="2021841"/>
          </a:xfrm>
          <a:prstGeom prst="rtTriangl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0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A609BF05-3F64-99C7-3F47-3CA35EDB4AB6}"/>
              </a:ext>
            </a:extLst>
          </p:cNvPr>
          <p:cNvSpPr/>
          <p:nvPr/>
        </p:nvSpPr>
        <p:spPr>
          <a:xfrm rot="21045210">
            <a:off x="-525520" y="1031676"/>
            <a:ext cx="13228932" cy="4773057"/>
          </a:xfrm>
          <a:prstGeom prst="parallelogram">
            <a:avLst>
              <a:gd name="adj" fmla="val 16122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6C788190-B9B9-1848-CE07-7C446DB364A6}"/>
              </a:ext>
            </a:extLst>
          </p:cNvPr>
          <p:cNvSpPr/>
          <p:nvPr/>
        </p:nvSpPr>
        <p:spPr>
          <a:xfrm rot="21045210">
            <a:off x="-559285" y="827962"/>
            <a:ext cx="13280443" cy="5199907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7E3887-6EDF-C07A-BA82-4B337A1D0A33}"/>
              </a:ext>
            </a:extLst>
          </p:cNvPr>
          <p:cNvSpPr txBox="1"/>
          <p:nvPr/>
        </p:nvSpPr>
        <p:spPr>
          <a:xfrm>
            <a:off x="2838411" y="1817666"/>
            <a:ext cx="61808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THANK</a:t>
            </a:r>
            <a:endParaRPr lang="en-PH" sz="100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A46691-BF04-B29B-AB04-692FE767C95E}"/>
              </a:ext>
            </a:extLst>
          </p:cNvPr>
          <p:cNvSpPr txBox="1"/>
          <p:nvPr/>
        </p:nvSpPr>
        <p:spPr>
          <a:xfrm>
            <a:off x="3325148" y="2980442"/>
            <a:ext cx="61808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YOU!</a:t>
            </a:r>
            <a:endParaRPr lang="en-PH" sz="100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77259EB-2F3E-9495-1BAC-84188D085D4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104202" y="5453370"/>
            <a:ext cx="1516882" cy="11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0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0BBCB-692E-26C5-408B-92389AB6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85D6F91-B32A-BC14-1EE8-6781C0B86462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5B6DBD-0367-6F40-DABD-8FE1CEAD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483A12-4B4B-CB5F-55A2-20EEBB7EA15D}"/>
              </a:ext>
            </a:extLst>
          </p:cNvPr>
          <p:cNvSpPr/>
          <p:nvPr/>
        </p:nvSpPr>
        <p:spPr>
          <a:xfrm>
            <a:off x="0" y="0"/>
            <a:ext cx="3011678" cy="68580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3BA8941D-4B82-671E-7BD3-3AB1E68F4537}"/>
              </a:ext>
            </a:extLst>
          </p:cNvPr>
          <p:cNvSpPr/>
          <p:nvPr/>
        </p:nvSpPr>
        <p:spPr>
          <a:xfrm>
            <a:off x="3011678" y="0"/>
            <a:ext cx="9180323" cy="6858000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9948BEAB-52C1-93CE-F0A5-1755E5F86539}"/>
              </a:ext>
            </a:extLst>
          </p:cNvPr>
          <p:cNvSpPr/>
          <p:nvPr/>
        </p:nvSpPr>
        <p:spPr>
          <a:xfrm>
            <a:off x="2772697" y="0"/>
            <a:ext cx="9419303" cy="6858000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B2EE9B-30C3-1177-1A74-09E9AE993333}"/>
              </a:ext>
            </a:extLst>
          </p:cNvPr>
          <p:cNvSpPr txBox="1"/>
          <p:nvPr/>
        </p:nvSpPr>
        <p:spPr>
          <a:xfrm>
            <a:off x="2861188" y="1343158"/>
            <a:ext cx="3785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  <a:latin typeface="Bahnschrift Light" panose="020B0502040204020203" pitchFamily="34" charset="0"/>
              </a:rPr>
              <a:t>MEMBERS</a:t>
            </a:r>
            <a:endParaRPr lang="en-PH" sz="3200" dirty="0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C7DF36-BD46-FB6F-276D-B30431ACA7A9}"/>
              </a:ext>
            </a:extLst>
          </p:cNvPr>
          <p:cNvSpPr/>
          <p:nvPr/>
        </p:nvSpPr>
        <p:spPr>
          <a:xfrm>
            <a:off x="3783811" y="2123767"/>
            <a:ext cx="884903" cy="88490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748FC5-C916-EAC9-879F-1E262B1BCFDB}"/>
              </a:ext>
            </a:extLst>
          </p:cNvPr>
          <p:cNvSpPr txBox="1"/>
          <p:nvPr/>
        </p:nvSpPr>
        <p:spPr>
          <a:xfrm>
            <a:off x="3250659" y="138671"/>
            <a:ext cx="618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GROUP 1</a:t>
            </a:r>
            <a:endParaRPr lang="en-PH" sz="80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9B7B84-E1B4-C69A-CF02-F5A059E674DB}"/>
              </a:ext>
            </a:extLst>
          </p:cNvPr>
          <p:cNvSpPr/>
          <p:nvPr/>
        </p:nvSpPr>
        <p:spPr>
          <a:xfrm>
            <a:off x="3783810" y="3297818"/>
            <a:ext cx="884903" cy="88490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83DA29-57CC-BB58-3BD2-20027CFE2563}"/>
              </a:ext>
            </a:extLst>
          </p:cNvPr>
          <p:cNvSpPr/>
          <p:nvPr/>
        </p:nvSpPr>
        <p:spPr>
          <a:xfrm>
            <a:off x="3783809" y="4471869"/>
            <a:ext cx="884903" cy="88490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07903C-A72E-6E16-5262-B904B69A1185}"/>
              </a:ext>
            </a:extLst>
          </p:cNvPr>
          <p:cNvSpPr/>
          <p:nvPr/>
        </p:nvSpPr>
        <p:spPr>
          <a:xfrm>
            <a:off x="3783808" y="5645920"/>
            <a:ext cx="884903" cy="88490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2ED57-9B76-9D3B-160D-3531E1089317}"/>
              </a:ext>
            </a:extLst>
          </p:cNvPr>
          <p:cNvSpPr txBox="1"/>
          <p:nvPr/>
        </p:nvSpPr>
        <p:spPr>
          <a:xfrm>
            <a:off x="4907695" y="2276081"/>
            <a:ext cx="58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tos Light" panose="020B0004020202020204" pitchFamily="34" charset="0"/>
              </a:rPr>
              <a:t>AMREI LOUIS A. ESPARES</a:t>
            </a:r>
            <a:endParaRPr lang="en-PH" sz="32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20583-8AEB-2606-30E6-1F800C5E5B97}"/>
              </a:ext>
            </a:extLst>
          </p:cNvPr>
          <p:cNvSpPr txBox="1"/>
          <p:nvPr/>
        </p:nvSpPr>
        <p:spPr>
          <a:xfrm>
            <a:off x="4907695" y="3442454"/>
            <a:ext cx="58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tos Light" panose="020B0004020202020204" pitchFamily="34" charset="0"/>
              </a:rPr>
              <a:t>JHORAM EZEKIEL C. BALA</a:t>
            </a:r>
            <a:endParaRPr lang="en-PH" sz="32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2A30-B65E-13D3-F184-05CB4C710263}"/>
              </a:ext>
            </a:extLst>
          </p:cNvPr>
          <p:cNvSpPr txBox="1"/>
          <p:nvPr/>
        </p:nvSpPr>
        <p:spPr>
          <a:xfrm>
            <a:off x="4907695" y="4608827"/>
            <a:ext cx="58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tos Light" panose="020B0004020202020204" pitchFamily="34" charset="0"/>
              </a:rPr>
              <a:t>DANIEL RICHARD S. GUINTO</a:t>
            </a:r>
            <a:endParaRPr lang="en-PH" sz="32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F1D74-E3F0-705C-9B7D-741C364DE3E9}"/>
              </a:ext>
            </a:extLst>
          </p:cNvPr>
          <p:cNvSpPr txBox="1"/>
          <p:nvPr/>
        </p:nvSpPr>
        <p:spPr>
          <a:xfrm>
            <a:off x="4907695" y="5775200"/>
            <a:ext cx="58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tos Light" panose="020B0004020202020204" pitchFamily="34" charset="0"/>
              </a:rPr>
              <a:t>PETER BOB R. DOMOGMA</a:t>
            </a:r>
            <a:endParaRPr lang="en-PH" sz="32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CBD577-EA27-896D-85A1-70DD36DA54BF}"/>
              </a:ext>
            </a:extLst>
          </p:cNvPr>
          <p:cNvGrpSpPr/>
          <p:nvPr/>
        </p:nvGrpSpPr>
        <p:grpSpPr>
          <a:xfrm>
            <a:off x="433423" y="364524"/>
            <a:ext cx="1905851" cy="978634"/>
            <a:chOff x="558276" y="485861"/>
            <a:chExt cx="1074420" cy="551704"/>
          </a:xfrm>
        </p:grpSpPr>
        <p:pic>
          <p:nvPicPr>
            <p:cNvPr id="25" name="Picture 24" descr="A logo for a college of computing and multimedia studies&#10;&#10;Description automatically generated">
              <a:extLst>
                <a:ext uri="{FF2B5EF4-FFF2-40B4-BE49-F238E27FC236}">
                  <a16:creationId xmlns:a16="http://schemas.microsoft.com/office/drawing/2014/main" id="{27881241-4EAC-C311-965A-A0526E103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901" y="521573"/>
              <a:ext cx="488795" cy="480279"/>
            </a:xfrm>
            <a:prstGeom prst="rect">
              <a:avLst/>
            </a:prstGeom>
          </p:spPr>
        </p:pic>
        <p:pic>
          <p:nvPicPr>
            <p:cNvPr id="26" name="Picture 2" descr="Manuel S. Enverga University Foundation - Wikipedia">
              <a:extLst>
                <a:ext uri="{FF2B5EF4-FFF2-40B4-BE49-F238E27FC236}">
                  <a16:creationId xmlns:a16="http://schemas.microsoft.com/office/drawing/2014/main" id="{21340A0F-023F-B266-F493-45C25AACB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276" y="485861"/>
              <a:ext cx="551704" cy="55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BC0E2BE-DD84-6112-76F7-55899AEF05D7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93645" y="5450388"/>
            <a:ext cx="1465694" cy="10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3F0C6-E41A-08E1-3B34-D920F9953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88F2D876-8D4D-5D07-9046-445589583826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0E3635-C947-3970-2F37-0A0EE44FB2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A924970-9567-769F-F777-7181676984A7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06DB34-2CBF-F909-7D38-5B52315B502D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560330C-0634-0CC0-FFAC-EABBC20D1B98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3346E0-8233-FC24-91FB-5819B4EFA9A4}"/>
              </a:ext>
            </a:extLst>
          </p:cNvPr>
          <p:cNvSpPr txBox="1"/>
          <p:nvPr/>
        </p:nvSpPr>
        <p:spPr>
          <a:xfrm>
            <a:off x="750253" y="218826"/>
            <a:ext cx="10691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Learning</a:t>
            </a:r>
            <a:r>
              <a:rPr lang="en-US" sz="54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 Outcomes</a:t>
            </a:r>
            <a:endParaRPr lang="en-PH" sz="60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EF5639-8E61-F5C2-11A2-6FC2A46EAC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B3662E7-85D8-C31B-2C4B-293CED1C5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308EBF-2817-17C7-2F4D-84039B38C78F}"/>
              </a:ext>
            </a:extLst>
          </p:cNvPr>
          <p:cNvSpPr txBox="1"/>
          <p:nvPr/>
        </p:nvSpPr>
        <p:spPr>
          <a:xfrm>
            <a:off x="812662" y="1750932"/>
            <a:ext cx="1056666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Define linear search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Recognize the limitations of linear search and compare it to more efficient algorithms like binary search, especially in sorted datasets.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Recognize Limitations: Understand why linear search may not be suitable for large datasets or frequently repeated searches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Write a function to search for a specific value in an array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Implement search functionality in a real-world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how the linear search algorithm sequentially checks each element to find a match.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PH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5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19E90-42A2-2306-63A6-F4C60706A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8EB19A5D-ED46-6B5A-CB63-68EB3CC53AF1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3A9ABA5-BF63-8489-D0D2-3F8B92ED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84C522D7-55B2-3796-E7F8-F824F9FA708C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9DDE5D-7D30-B2C4-165F-4E2BDE512C05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10DCA82-069B-92BC-BDE9-D9129E52CCC0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70006-B32D-4D0F-EB8F-88F96CB92088}"/>
              </a:ext>
            </a:extLst>
          </p:cNvPr>
          <p:cNvSpPr txBox="1"/>
          <p:nvPr/>
        </p:nvSpPr>
        <p:spPr>
          <a:xfrm>
            <a:off x="750253" y="218826"/>
            <a:ext cx="10691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What is</a:t>
            </a:r>
            <a:r>
              <a:rPr lang="en-US" sz="60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Linear Search?</a:t>
            </a:r>
            <a:endParaRPr lang="en-PH" sz="60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A2A422-32B6-B998-5B32-0EE8AA0B3C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097576C-7A1A-95FD-5BAB-C2CE7031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A068E6A-7440-7CFF-2C42-40AA2C3C9011}"/>
              </a:ext>
            </a:extLst>
          </p:cNvPr>
          <p:cNvSpPr txBox="1"/>
          <p:nvPr/>
        </p:nvSpPr>
        <p:spPr>
          <a:xfrm>
            <a:off x="809451" y="2052237"/>
            <a:ext cx="105666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Linear search algorithm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the simplest searching algorithm that is used to find an element in the given collection.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simply compares the element to find with each element in the collection one by one till the matching element is found or there are no elements left to compare.</a:t>
            </a:r>
            <a:endParaRPr lang="en-PH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59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5A960-730F-FE9A-7242-25C2602FD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7DF68E71-AB4C-671D-86F6-AC2DD3DE23AE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F9ABC47-C1AE-0938-9B9E-D74918D55A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5491800-0FCF-A273-E381-C87E47C61C46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3CDA3CA-7DC6-4236-914B-52F7DB478C2F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37D86569-1B8F-7917-6075-4AFB2AF89C91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CE7A6-0E6B-D1DD-1536-9142F226C999}"/>
              </a:ext>
            </a:extLst>
          </p:cNvPr>
          <p:cNvSpPr txBox="1"/>
          <p:nvPr/>
        </p:nvSpPr>
        <p:spPr>
          <a:xfrm>
            <a:off x="750253" y="218826"/>
            <a:ext cx="10691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Applications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of Linear Search</a:t>
            </a:r>
            <a:endParaRPr lang="en-PH" sz="54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778831-AB8B-CEEF-9F26-3CB4D9CF38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4F7E3D9-E19B-8AC7-AD7E-107B53DE8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7D4F13-5CEF-9171-01E3-9FD2CC38E97E}"/>
              </a:ext>
            </a:extLst>
          </p:cNvPr>
          <p:cNvSpPr txBox="1"/>
          <p:nvPr/>
        </p:nvSpPr>
        <p:spPr>
          <a:xfrm>
            <a:off x="750253" y="1913367"/>
            <a:ext cx="10686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Unsorted Lists: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When we have an unsorted array or list, linear search is most commonly used to find any element in the collection.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Linear search is commonly used in datasets where the data is unsorted or unordered.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A1E4D-F9B6-BD22-753D-C925FC838602}"/>
              </a:ext>
            </a:extLst>
          </p:cNvPr>
          <p:cNvSpPr txBox="1"/>
          <p:nvPr/>
        </p:nvSpPr>
        <p:spPr>
          <a:xfrm>
            <a:off x="750252" y="3664559"/>
            <a:ext cx="10686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Example: </a:t>
            </a:r>
            <a:r>
              <a:rPr lang="en-US" sz="2800" dirty="0"/>
              <a:t>Searching for a specific book in a library database where the records are not sorted alphabetically.</a:t>
            </a:r>
          </a:p>
        </p:txBody>
      </p:sp>
    </p:spTree>
    <p:extLst>
      <p:ext uri="{BB962C8B-B14F-4D97-AF65-F5344CB8AC3E}">
        <p14:creationId xmlns:p14="http://schemas.microsoft.com/office/powerpoint/2010/main" val="205019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AE985-1119-7D6E-923E-144769BAD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90175A59-01E9-9223-0CDD-6EF2B2B36E17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8B448C-F998-FF7D-E7BC-BED84952A5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C3EA77F1-D701-A4F4-E4B0-FE865C75B1BF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266424-B457-0870-6B77-A17F0588B1AA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B9767E7E-B8D0-D33D-4DCA-740E42955134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620BB8-F2FE-F3F0-5897-772DA65F6A32}"/>
              </a:ext>
            </a:extLst>
          </p:cNvPr>
          <p:cNvSpPr txBox="1"/>
          <p:nvPr/>
        </p:nvSpPr>
        <p:spPr>
          <a:xfrm>
            <a:off x="750253" y="218826"/>
            <a:ext cx="10691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Applications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of Linear Search</a:t>
            </a:r>
            <a:endParaRPr lang="en-PH" sz="54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454E1D1-EA45-0BAF-A70E-7F68829DEB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B749A5-5CD8-C3BB-B25D-2788B5409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567C32-B21D-2D66-E2B8-FD3178915852}"/>
              </a:ext>
            </a:extLst>
          </p:cNvPr>
          <p:cNvSpPr txBox="1"/>
          <p:nvPr/>
        </p:nvSpPr>
        <p:spPr>
          <a:xfrm>
            <a:off x="750253" y="1913367"/>
            <a:ext cx="10686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Small Data Sets: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Linear Search is preferred over binary search when we have small data 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Ideal for searching in small datasets, where its simplicity outweighs the inefficiency of O(n)O(n)O(n) complexity.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936EA-BB08-55E1-1893-03FED2BB8E98}"/>
              </a:ext>
            </a:extLst>
          </p:cNvPr>
          <p:cNvSpPr txBox="1"/>
          <p:nvPr/>
        </p:nvSpPr>
        <p:spPr>
          <a:xfrm>
            <a:off x="750252" y="3664559"/>
            <a:ext cx="10686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Example: </a:t>
            </a:r>
            <a:r>
              <a:rPr lang="en-US" sz="2800" dirty="0"/>
              <a:t>Finding an item in a short list of customer preferences or recently accessed files.</a:t>
            </a:r>
          </a:p>
        </p:txBody>
      </p:sp>
    </p:spTree>
    <p:extLst>
      <p:ext uri="{BB962C8B-B14F-4D97-AF65-F5344CB8AC3E}">
        <p14:creationId xmlns:p14="http://schemas.microsoft.com/office/powerpoint/2010/main" val="396690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5B69F-FC66-031D-CA78-C5E154766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945D78F5-FDA2-9DDD-5900-1054B2318912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718B24-9725-7478-E4F1-050D96FFFD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E99B71F-F9A5-8605-FAB7-3A01600823F7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39AD7-1C45-335A-975E-2E98A21049BB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672AC92-2616-D56D-A31C-8E98DEBC3330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A9580B-5D05-B2E2-DB1E-146FF3523946}"/>
              </a:ext>
            </a:extLst>
          </p:cNvPr>
          <p:cNvSpPr txBox="1"/>
          <p:nvPr/>
        </p:nvSpPr>
        <p:spPr>
          <a:xfrm>
            <a:off x="750253" y="218826"/>
            <a:ext cx="10691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Applications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of Linear Search</a:t>
            </a:r>
            <a:endParaRPr lang="en-PH" sz="54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2B0CDA-0CFA-96D1-324D-B76BE19277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482EC7-AF97-6F18-F16A-3BCD7500A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36C280-13DF-9DE5-3A9F-4C4472444F02}"/>
              </a:ext>
            </a:extLst>
          </p:cNvPr>
          <p:cNvSpPr txBox="1"/>
          <p:nvPr/>
        </p:nvSpPr>
        <p:spPr>
          <a:xfrm>
            <a:off x="750253" y="1913367"/>
            <a:ext cx="1068606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Searching Linked Lists: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In linked list implementations, linear search is commonly used to find elements within the list. Each node is checked sequentially until the desired element is found.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For linked lists, where random access is not possible, linear search is often used to traverse the list to find a target element.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BEB58-6574-55BD-D1C7-4AD2B2D43322}"/>
              </a:ext>
            </a:extLst>
          </p:cNvPr>
          <p:cNvSpPr txBox="1"/>
          <p:nvPr/>
        </p:nvSpPr>
        <p:spPr>
          <a:xfrm>
            <a:off x="750252" y="4047778"/>
            <a:ext cx="106860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Example: </a:t>
            </a:r>
            <a:r>
              <a:rPr lang="en-US" sz="2800" dirty="0"/>
              <a:t>A list of students, each containing details like ID, name, and grade, is stored in a linked list. Linear search is used to find a specific student by ID or name, and Checking if a student exists before adding new grades.</a:t>
            </a:r>
          </a:p>
        </p:txBody>
      </p:sp>
    </p:spTree>
    <p:extLst>
      <p:ext uri="{BB962C8B-B14F-4D97-AF65-F5344CB8AC3E}">
        <p14:creationId xmlns:p14="http://schemas.microsoft.com/office/powerpoint/2010/main" val="330844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C2AD8-5C61-383B-B509-10E4701BF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24FA8294-DF53-21AB-2EA2-C745656E9E12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40AC12F-6ECC-6FBF-092D-8F7ACE95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CE46765-82E5-9F97-1D68-3230EB1E3103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979D408-1A6A-6221-CE81-36294FBFE35A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4945385-850F-41F7-F1B1-64CB329347C0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2D95D-D3A0-9EE9-C8FD-0352511CA623}"/>
              </a:ext>
            </a:extLst>
          </p:cNvPr>
          <p:cNvSpPr txBox="1"/>
          <p:nvPr/>
        </p:nvSpPr>
        <p:spPr>
          <a:xfrm>
            <a:off x="750253" y="218826"/>
            <a:ext cx="10691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Applications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of Linear Search</a:t>
            </a:r>
            <a:endParaRPr lang="en-PH" sz="54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11C835-606B-41B9-12C3-622171B827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5F5B0DB-9DBD-3459-7F02-BFEB005BA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F989C7-8B03-2651-2827-05E96BD5A3C8}"/>
              </a:ext>
            </a:extLst>
          </p:cNvPr>
          <p:cNvSpPr txBox="1"/>
          <p:nvPr/>
        </p:nvSpPr>
        <p:spPr>
          <a:xfrm>
            <a:off x="750253" y="1913367"/>
            <a:ext cx="106860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Simple Implementation: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Linear Search is much easier to understand and implement as compared to Binary Search or Ternary Search.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in teaching basic search algorithms due to its simple and intuitive implementation.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DE016-8146-8ADC-5335-9534CBD04D8F}"/>
              </a:ext>
            </a:extLst>
          </p:cNvPr>
          <p:cNvSpPr txBox="1"/>
          <p:nvPr/>
        </p:nvSpPr>
        <p:spPr>
          <a:xfrm>
            <a:off x="750252" y="4049528"/>
            <a:ext cx="10686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Students can learn algorithm design and efficiency concepts through linear search.</a:t>
            </a:r>
          </a:p>
        </p:txBody>
      </p:sp>
    </p:spTree>
    <p:extLst>
      <p:ext uri="{BB962C8B-B14F-4D97-AF65-F5344CB8AC3E}">
        <p14:creationId xmlns:p14="http://schemas.microsoft.com/office/powerpoint/2010/main" val="1514795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44A1D0-18E0-3DC5-CA6B-34239FFE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elogram 32">
            <a:extLst>
              <a:ext uri="{FF2B5EF4-FFF2-40B4-BE49-F238E27FC236}">
                <a16:creationId xmlns:a16="http://schemas.microsoft.com/office/drawing/2014/main" id="{908F5738-E976-F1E5-2C5A-40548A7CF05F}"/>
              </a:ext>
            </a:extLst>
          </p:cNvPr>
          <p:cNvSpPr/>
          <p:nvPr/>
        </p:nvSpPr>
        <p:spPr>
          <a:xfrm rot="21045210">
            <a:off x="-502770" y="898891"/>
            <a:ext cx="13197539" cy="5049298"/>
          </a:xfrm>
          <a:prstGeom prst="parallelogram">
            <a:avLst>
              <a:gd name="adj" fmla="val 16122"/>
            </a:avLst>
          </a:prstGeom>
          <a:gradFill>
            <a:gsLst>
              <a:gs pos="0">
                <a:srgbClr val="740000">
                  <a:alpha val="20000"/>
                </a:srgbClr>
              </a:gs>
              <a:gs pos="45000">
                <a:srgbClr val="500000">
                  <a:alpha val="29804"/>
                </a:srgbClr>
              </a:gs>
              <a:gs pos="100000">
                <a:srgbClr val="360000">
                  <a:alpha val="69804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816554-ADCF-34CE-5671-36A45BA0E5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6890" b="37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290D25D0-817A-FAB3-27A4-40DFC2A7F5AC}"/>
              </a:ext>
            </a:extLst>
          </p:cNvPr>
          <p:cNvSpPr/>
          <p:nvPr/>
        </p:nvSpPr>
        <p:spPr>
          <a:xfrm>
            <a:off x="-1" y="0"/>
            <a:ext cx="12192003" cy="1425229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BC0000">
                  <a:alpha val="20000"/>
                </a:srgbClr>
              </a:gs>
              <a:gs pos="45000">
                <a:srgbClr val="A40000">
                  <a:alpha val="30000"/>
                </a:srgbClr>
              </a:gs>
              <a:gs pos="100000">
                <a:srgbClr val="480000">
                  <a:alpha val="7000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0BD68C0-EC08-478E-785F-18452E92EA44}"/>
              </a:ext>
            </a:extLst>
          </p:cNvPr>
          <p:cNvSpPr/>
          <p:nvPr/>
        </p:nvSpPr>
        <p:spPr>
          <a:xfrm>
            <a:off x="-6" y="1425227"/>
            <a:ext cx="12192006" cy="5432772"/>
          </a:xfrm>
          <a:custGeom>
            <a:avLst/>
            <a:gdLst>
              <a:gd name="connsiteX0" fmla="*/ 0 w 12192006"/>
              <a:gd name="connsiteY0" fmla="*/ 0 h 5432772"/>
              <a:gd name="connsiteX1" fmla="*/ 12192001 w 12192006"/>
              <a:gd name="connsiteY1" fmla="*/ 0 h 5432772"/>
              <a:gd name="connsiteX2" fmla="*/ 12192001 w 12192006"/>
              <a:gd name="connsiteY2" fmla="*/ 4798591 h 5432772"/>
              <a:gd name="connsiteX3" fmla="*/ 11441742 w 12192006"/>
              <a:gd name="connsiteY3" fmla="*/ 4798591 h 5432772"/>
              <a:gd name="connsiteX4" fmla="*/ 11441742 w 12192006"/>
              <a:gd name="connsiteY4" fmla="*/ 4847997 h 5432772"/>
              <a:gd name="connsiteX5" fmla="*/ 12192006 w 12192006"/>
              <a:gd name="connsiteY5" fmla="*/ 4847997 h 5432772"/>
              <a:gd name="connsiteX6" fmla="*/ 12192006 w 12192006"/>
              <a:gd name="connsiteY6" fmla="*/ 5432772 h 5432772"/>
              <a:gd name="connsiteX7" fmla="*/ 5 w 12192006"/>
              <a:gd name="connsiteY7" fmla="*/ 5432772 h 5432772"/>
              <a:gd name="connsiteX8" fmla="*/ 5 w 12192006"/>
              <a:gd name="connsiteY8" fmla="*/ 4847997 h 5432772"/>
              <a:gd name="connsiteX9" fmla="*/ 9960082 w 12192006"/>
              <a:gd name="connsiteY9" fmla="*/ 4847997 h 5432772"/>
              <a:gd name="connsiteX10" fmla="*/ 9960082 w 12192006"/>
              <a:gd name="connsiteY10" fmla="*/ 4798591 h 5432772"/>
              <a:gd name="connsiteX11" fmla="*/ 0 w 12192006"/>
              <a:gd name="connsiteY11" fmla="*/ 4798591 h 543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6" h="5432772">
                <a:moveTo>
                  <a:pt x="0" y="0"/>
                </a:moveTo>
                <a:lnTo>
                  <a:pt x="12192001" y="0"/>
                </a:lnTo>
                <a:lnTo>
                  <a:pt x="12192001" y="4798591"/>
                </a:lnTo>
                <a:lnTo>
                  <a:pt x="11441742" y="4798591"/>
                </a:lnTo>
                <a:lnTo>
                  <a:pt x="11441742" y="4847997"/>
                </a:lnTo>
                <a:lnTo>
                  <a:pt x="12192006" y="4847997"/>
                </a:lnTo>
                <a:lnTo>
                  <a:pt x="12192006" y="5432772"/>
                </a:lnTo>
                <a:lnTo>
                  <a:pt x="5" y="5432772"/>
                </a:lnTo>
                <a:lnTo>
                  <a:pt x="5" y="4847997"/>
                </a:lnTo>
                <a:lnTo>
                  <a:pt x="9960082" y="4847997"/>
                </a:lnTo>
                <a:lnTo>
                  <a:pt x="9960082" y="4798591"/>
                </a:lnTo>
                <a:lnTo>
                  <a:pt x="0" y="4798591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61CD8DC7-B4C4-E2E4-851A-EA254CD0E2CD}"/>
              </a:ext>
            </a:extLst>
          </p:cNvPr>
          <p:cNvSpPr/>
          <p:nvPr/>
        </p:nvSpPr>
        <p:spPr>
          <a:xfrm>
            <a:off x="-3" y="-1"/>
            <a:ext cx="12192004" cy="1622324"/>
          </a:xfrm>
          <a:prstGeom prst="parallelogram">
            <a:avLst>
              <a:gd name="adj" fmla="val 0"/>
            </a:avLst>
          </a:prstGeom>
          <a:solidFill>
            <a:srgbClr val="74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07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188FF-55BF-1ABC-DC3F-D2C9D373ADD5}"/>
              </a:ext>
            </a:extLst>
          </p:cNvPr>
          <p:cNvSpPr txBox="1"/>
          <p:nvPr/>
        </p:nvSpPr>
        <p:spPr>
          <a:xfrm>
            <a:off x="750253" y="218826"/>
            <a:ext cx="10691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Advantages </a:t>
            </a:r>
            <a:r>
              <a:rPr lang="en-US" sz="5400" dirty="0">
                <a:solidFill>
                  <a:srgbClr val="FFC00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of Linear Search</a:t>
            </a:r>
            <a:endParaRPr lang="en-PH" sz="5400" dirty="0">
              <a:solidFill>
                <a:srgbClr val="FFC000"/>
              </a:solidFill>
              <a:latin typeface="Aptos Black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70F7FE-FD3E-0938-4239-38A7B8156C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7873" y="5780554"/>
            <a:ext cx="1193329" cy="879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16F4206-0CD9-5EDC-C143-6371E5B49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7" y="6297839"/>
            <a:ext cx="4017987" cy="5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D29AD-7DD7-721C-885D-D5EEC1FB4515}"/>
              </a:ext>
            </a:extLst>
          </p:cNvPr>
          <p:cNvSpPr txBox="1"/>
          <p:nvPr/>
        </p:nvSpPr>
        <p:spPr>
          <a:xfrm>
            <a:off x="750253" y="1913367"/>
            <a:ext cx="106860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Linear search can be used irrespective of whether the array is sorted or not. It can be used on arrays of any data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Does not require any additional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is a well-suited algorithm for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372744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597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Black</vt:lpstr>
      <vt:lpstr>Aptos Display</vt:lpstr>
      <vt:lpstr>Aptos Light</vt:lpstr>
      <vt:lpstr>Arial</vt:lpstr>
      <vt:lpstr>Bahnschrift</vt:lpstr>
      <vt:lpstr>Bahnschrift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Bob Domogma</dc:creator>
  <cp:lastModifiedBy>Peter Bob Domogma</cp:lastModifiedBy>
  <cp:revision>2</cp:revision>
  <dcterms:created xsi:type="dcterms:W3CDTF">2024-11-17T11:49:27Z</dcterms:created>
  <dcterms:modified xsi:type="dcterms:W3CDTF">2024-11-17T22:33:26Z</dcterms:modified>
</cp:coreProperties>
</file>